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2094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0DA0-5A96-41C3-9E5C-C373C9D30DA3}" type="datetimeFigureOut">
              <a:rPr lang="th-TH" smtClean="0"/>
              <a:t>17/01/67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D9E45-EB43-4AFA-B4E0-702213AC73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72638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0DA0-5A96-41C3-9E5C-C373C9D30DA3}" type="datetimeFigureOut">
              <a:rPr lang="th-TH" smtClean="0"/>
              <a:t>17/01/67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D9E45-EB43-4AFA-B4E0-702213AC73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7156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0DA0-5A96-41C3-9E5C-C373C9D30DA3}" type="datetimeFigureOut">
              <a:rPr lang="th-TH" smtClean="0"/>
              <a:t>17/01/67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D9E45-EB43-4AFA-B4E0-702213AC73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4614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0DA0-5A96-41C3-9E5C-C373C9D30DA3}" type="datetimeFigureOut">
              <a:rPr lang="th-TH" smtClean="0"/>
              <a:t>17/01/67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D9E45-EB43-4AFA-B4E0-702213AC73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00711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0DA0-5A96-41C3-9E5C-C373C9D30DA3}" type="datetimeFigureOut">
              <a:rPr lang="th-TH" smtClean="0"/>
              <a:t>17/01/67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D9E45-EB43-4AFA-B4E0-702213AC73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45676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0DA0-5A96-41C3-9E5C-C373C9D30DA3}" type="datetimeFigureOut">
              <a:rPr lang="th-TH" smtClean="0"/>
              <a:t>17/01/67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D9E45-EB43-4AFA-B4E0-702213AC73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10050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0DA0-5A96-41C3-9E5C-C373C9D30DA3}" type="datetimeFigureOut">
              <a:rPr lang="th-TH" smtClean="0"/>
              <a:t>17/01/67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D9E45-EB43-4AFA-B4E0-702213AC73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97685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0DA0-5A96-41C3-9E5C-C373C9D30DA3}" type="datetimeFigureOut">
              <a:rPr lang="th-TH" smtClean="0"/>
              <a:t>17/01/67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D9E45-EB43-4AFA-B4E0-702213AC73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99350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0DA0-5A96-41C3-9E5C-C373C9D30DA3}" type="datetimeFigureOut">
              <a:rPr lang="th-TH" smtClean="0"/>
              <a:t>17/01/67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D9E45-EB43-4AFA-B4E0-702213AC73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9765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0DA0-5A96-41C3-9E5C-C373C9D30DA3}" type="datetimeFigureOut">
              <a:rPr lang="th-TH" smtClean="0"/>
              <a:t>17/01/67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D9E45-EB43-4AFA-B4E0-702213AC73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0165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0DA0-5A96-41C3-9E5C-C373C9D30DA3}" type="datetimeFigureOut">
              <a:rPr lang="th-TH" smtClean="0"/>
              <a:t>17/01/67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D9E45-EB43-4AFA-B4E0-702213AC73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04935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E40DA0-5A96-41C3-9E5C-C373C9D30DA3}" type="datetimeFigureOut">
              <a:rPr lang="th-TH" smtClean="0"/>
              <a:t>17/01/67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D9E45-EB43-4AFA-B4E0-702213AC73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48274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4" descr="คนพิการ คนพิการมีความสุขในครอบครัวที่เป็นมิตร ปิดใช้งานผู้บาดเจ็บด้วยผู้ช่วย - ไม่มีค่าลิขสิทธิ์ ความพิการ - หัวข้อ เวกเตอร์สต็อก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011" y="5420716"/>
            <a:ext cx="8002750" cy="1464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11560" y="548680"/>
            <a:ext cx="8208912" cy="720080"/>
          </a:xfrm>
          <a:solidFill>
            <a:schemeClr val="accent6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th-TH" b="1" dirty="0" smtClean="0">
                <a:latin typeface="TH Kodchasal" panose="02000506000000020004" pitchFamily="2" charset="-34"/>
                <a:cs typeface="TH Kodchasal" panose="02000506000000020004" pitchFamily="2" charset="-34"/>
              </a:rPr>
              <a:t>       </a:t>
            </a:r>
            <a:r>
              <a:rPr lang="th-TH" sz="5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องค์การบริหารส่วนตำบลไร่ใหม่</a:t>
            </a:r>
            <a:endParaRPr lang="th-TH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611561" y="1484784"/>
            <a:ext cx="7992888" cy="4248472"/>
          </a:xfrm>
          <a:pattFill prst="pct5">
            <a:fgClr>
              <a:schemeClr val="accent1"/>
            </a:fgClr>
            <a:bgClr>
              <a:schemeClr val="bg1"/>
            </a:bgClr>
          </a:patt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 fontScale="70000" lnSpcReduction="20000"/>
          </a:bodyPr>
          <a:lstStyle/>
          <a:p>
            <a:endParaRPr lang="th-TH" sz="1100" b="1" dirty="0" smtClean="0">
              <a:solidFill>
                <a:schemeClr val="accent2"/>
              </a:solidFill>
              <a:latin typeface="JS Chodok" panose="02000000000000000000" pitchFamily="2" charset="-34"/>
              <a:cs typeface="JS Chodok" panose="02000000000000000000" pitchFamily="2" charset="-34"/>
            </a:endParaRPr>
          </a:p>
          <a:p>
            <a:r>
              <a:rPr lang="th-TH" sz="6300" b="1" u="sng" dirty="0" smtClean="0">
                <a:solidFill>
                  <a:schemeClr val="accent5">
                    <a:lumMod val="75000"/>
                  </a:schemeClr>
                </a:solidFill>
                <a:latin typeface="JS Chodok" panose="02000000000000000000" pitchFamily="2" charset="-34"/>
                <a:cs typeface="JS Chodok" panose="02000000000000000000" pitchFamily="2" charset="-34"/>
              </a:rPr>
              <a:t>ขอประชาสัมพันธ์เชิญชวน</a:t>
            </a:r>
          </a:p>
          <a:p>
            <a:r>
              <a:rPr lang="th-TH" sz="4000" dirty="0" smtClean="0">
                <a:solidFill>
                  <a:schemeClr val="accent3">
                    <a:lumMod val="50000"/>
                  </a:schemeClr>
                </a:solidFill>
                <a:latin typeface="JS Chodok" panose="02000000000000000000" pitchFamily="2" charset="-34"/>
                <a:cs typeface="JS Chodok" panose="02000000000000000000" pitchFamily="2" charset="-34"/>
              </a:rPr>
              <a:t>หน่วยงาน</a:t>
            </a:r>
            <a:r>
              <a:rPr lang="th-TH" sz="4000" dirty="0">
                <a:solidFill>
                  <a:schemeClr val="accent3">
                    <a:lumMod val="50000"/>
                  </a:schemeClr>
                </a:solidFill>
                <a:latin typeface="JS Chodok" panose="02000000000000000000" pitchFamily="2" charset="-34"/>
                <a:cs typeface="JS Chodok" panose="02000000000000000000" pitchFamily="2" charset="-34"/>
              </a:rPr>
              <a:t>เอกชน หน่วยงานราชการ หรือหน่วยงานอื่นๆ</a:t>
            </a:r>
            <a:r>
              <a:rPr lang="th-TH" sz="4000" dirty="0">
                <a:solidFill>
                  <a:srgbClr val="00B050"/>
                </a:solidFill>
                <a:latin typeface="JS Chodok" panose="02000000000000000000" pitchFamily="2" charset="-34"/>
                <a:cs typeface="JS Chodok" panose="02000000000000000000" pitchFamily="2" charset="-34"/>
              </a:rPr>
              <a:t> </a:t>
            </a:r>
            <a:endParaRPr lang="th-TH" sz="4000" dirty="0" smtClean="0">
              <a:solidFill>
                <a:srgbClr val="00B050"/>
              </a:solidFill>
              <a:latin typeface="JS Chodok" panose="02000000000000000000" pitchFamily="2" charset="-34"/>
              <a:cs typeface="JS Chodok" panose="02000000000000000000" pitchFamily="2" charset="-34"/>
            </a:endParaRPr>
          </a:p>
          <a:p>
            <a:r>
              <a:rPr lang="th-TH" sz="4000" dirty="0" smtClean="0">
                <a:solidFill>
                  <a:srgbClr val="00B050"/>
                </a:solidFill>
                <a:latin typeface="JS Chodok" panose="02000000000000000000" pitchFamily="2" charset="-34"/>
                <a:cs typeface="JS Chodok" panose="02000000000000000000" pitchFamily="2" charset="-34"/>
              </a:rPr>
              <a:t>จัดทำสิ่ง</a:t>
            </a:r>
            <a:r>
              <a:rPr lang="th-TH" sz="4000" dirty="0">
                <a:solidFill>
                  <a:srgbClr val="00B050"/>
                </a:solidFill>
                <a:latin typeface="JS Chodok" panose="02000000000000000000" pitchFamily="2" charset="-34"/>
                <a:cs typeface="JS Chodok" panose="02000000000000000000" pitchFamily="2" charset="-34"/>
              </a:rPr>
              <a:t>อานวยความสะดวกขั้นพื้นฐาน สาหรับคนพิการ หรือทุพพลภาพ </a:t>
            </a:r>
            <a:endParaRPr lang="th-TH" sz="4000" dirty="0" smtClean="0">
              <a:solidFill>
                <a:srgbClr val="00B050"/>
              </a:solidFill>
              <a:latin typeface="JS Chodok" panose="02000000000000000000" pitchFamily="2" charset="-34"/>
              <a:cs typeface="JS Chodok" panose="02000000000000000000" pitchFamily="2" charset="-34"/>
            </a:endParaRPr>
          </a:p>
          <a:p>
            <a:r>
              <a:rPr lang="th-TH" sz="4000" dirty="0" smtClean="0">
                <a:solidFill>
                  <a:srgbClr val="00B050"/>
                </a:solidFill>
                <a:latin typeface="JS Chodok" panose="02000000000000000000" pitchFamily="2" charset="-34"/>
                <a:cs typeface="JS Chodok" panose="02000000000000000000" pitchFamily="2" charset="-34"/>
              </a:rPr>
              <a:t>ใน</a:t>
            </a:r>
            <a:r>
              <a:rPr lang="th-TH" sz="4000" dirty="0">
                <a:solidFill>
                  <a:srgbClr val="00B050"/>
                </a:solidFill>
                <a:latin typeface="JS Chodok" panose="02000000000000000000" pitchFamily="2" charset="-34"/>
                <a:cs typeface="JS Chodok" panose="02000000000000000000" pitchFamily="2" charset="-34"/>
              </a:rPr>
              <a:t>พื้นที่ของหน่วยงาน </a:t>
            </a:r>
            <a:r>
              <a:rPr lang="th-TH" sz="4000" dirty="0" smtClean="0">
                <a:solidFill>
                  <a:srgbClr val="00B050"/>
                </a:solidFill>
                <a:latin typeface="JS Chodok" panose="02000000000000000000" pitchFamily="2" charset="-34"/>
                <a:cs typeface="JS Chodok" panose="02000000000000000000" pitchFamily="2" charset="-34"/>
              </a:rPr>
              <a:t>ดังนี้</a:t>
            </a:r>
          </a:p>
          <a:p>
            <a:r>
              <a:rPr lang="th-TH" sz="1600" dirty="0" smtClean="0">
                <a:solidFill>
                  <a:srgbClr val="00B050"/>
                </a:solidFill>
                <a:latin typeface="JS Chodok" panose="02000000000000000000" pitchFamily="2" charset="-34"/>
                <a:cs typeface="JS Chodok" panose="02000000000000000000" pitchFamily="2" charset="-34"/>
              </a:rPr>
              <a:t> </a:t>
            </a:r>
          </a:p>
          <a:p>
            <a:pPr algn="l"/>
            <a:r>
              <a:rPr lang="th-TH" dirty="0" smtClean="0">
                <a:solidFill>
                  <a:schemeClr val="tx1"/>
                </a:solidFill>
                <a:latin typeface="JS Chodok" panose="02000000000000000000" pitchFamily="2" charset="-34"/>
                <a:cs typeface="JS Chodok" panose="02000000000000000000" pitchFamily="2" charset="-34"/>
              </a:rPr>
              <a:t>    </a:t>
            </a:r>
            <a:r>
              <a:rPr lang="th-TH" sz="2900" b="1" dirty="0" smtClean="0">
                <a:solidFill>
                  <a:srgbClr val="C0000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-  มี</a:t>
            </a:r>
            <a:r>
              <a:rPr lang="th-TH" sz="2900" b="1" dirty="0">
                <a:solidFill>
                  <a:srgbClr val="C0000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ทางเดินเท้า หรือบาทวิถีไม่ลื่นและกว้างพอสาหรับรถนั่งคนพิการ </a:t>
            </a:r>
            <a:endParaRPr lang="th-TH" sz="2900" b="1" dirty="0" smtClean="0">
              <a:solidFill>
                <a:srgbClr val="C00000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  <a:p>
            <a:pPr algn="l"/>
            <a:r>
              <a:rPr lang="th-TH" sz="2900" b="1" dirty="0" smtClean="0">
                <a:solidFill>
                  <a:srgbClr val="C0000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       -  มี</a:t>
            </a:r>
            <a:r>
              <a:rPr lang="th-TH" sz="2900" b="1" dirty="0">
                <a:solidFill>
                  <a:srgbClr val="C0000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ช่องทางบริการ</a:t>
            </a:r>
            <a:r>
              <a:rPr lang="th-TH" sz="2900" b="1" dirty="0" smtClean="0">
                <a:solidFill>
                  <a:srgbClr val="C0000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ด่วนสำหรับ</a:t>
            </a:r>
            <a:r>
              <a:rPr lang="th-TH" sz="2900" b="1" dirty="0">
                <a:solidFill>
                  <a:srgbClr val="C0000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คนพิการ </a:t>
            </a:r>
          </a:p>
          <a:p>
            <a:pPr algn="l"/>
            <a:r>
              <a:rPr lang="th-TH" sz="2900" b="1" dirty="0" smtClean="0">
                <a:solidFill>
                  <a:srgbClr val="C0000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           -  มี</a:t>
            </a:r>
            <a:r>
              <a:rPr lang="th-TH" sz="2900" b="1" dirty="0" smtClean="0">
                <a:solidFill>
                  <a:srgbClr val="C0000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เครื่องหมายสำหรับ</a:t>
            </a:r>
            <a:r>
              <a:rPr lang="th-TH" sz="2900" b="1" dirty="0">
                <a:solidFill>
                  <a:srgbClr val="C0000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สัญลักษณ์</a:t>
            </a:r>
            <a:r>
              <a:rPr lang="th-TH" sz="2900" b="1" dirty="0" smtClean="0">
                <a:solidFill>
                  <a:srgbClr val="C0000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ต่างๆที่</a:t>
            </a:r>
            <a:r>
              <a:rPr lang="th-TH" sz="2900" b="1" dirty="0">
                <a:solidFill>
                  <a:srgbClr val="C0000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ชัดเจนทั้งภายใน</a:t>
            </a:r>
            <a:r>
              <a:rPr lang="th-TH" sz="2900" b="1" dirty="0" smtClean="0">
                <a:solidFill>
                  <a:srgbClr val="C0000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และภายนอก</a:t>
            </a:r>
            <a:r>
              <a:rPr lang="th-TH" sz="2900" b="1" dirty="0">
                <a:solidFill>
                  <a:srgbClr val="C0000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อาคาร </a:t>
            </a:r>
            <a:endParaRPr lang="th-TH" sz="2900" b="1" dirty="0" smtClean="0">
              <a:solidFill>
                <a:srgbClr val="C00000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  <a:p>
            <a:pPr algn="l"/>
            <a:r>
              <a:rPr lang="th-TH" sz="2900" b="1" dirty="0" smtClean="0">
                <a:solidFill>
                  <a:srgbClr val="C0000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               -  มี</a:t>
            </a:r>
            <a:r>
              <a:rPr lang="th-TH" sz="2900" b="1" dirty="0">
                <a:solidFill>
                  <a:srgbClr val="C0000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ทางลาด ราวจับ และบันไดที่มีความปลอดภัยสาหรับคนพิการ </a:t>
            </a:r>
          </a:p>
          <a:p>
            <a:pPr algn="l"/>
            <a:r>
              <a:rPr lang="th-TH" sz="2900" b="1" dirty="0" smtClean="0">
                <a:solidFill>
                  <a:srgbClr val="C0000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                   -  </a:t>
            </a:r>
            <a:r>
              <a:rPr lang="th-TH" sz="2900" b="1" dirty="0">
                <a:solidFill>
                  <a:srgbClr val="C0000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มี</a:t>
            </a:r>
            <a:r>
              <a:rPr lang="th-TH" sz="2900" b="1" dirty="0" smtClean="0">
                <a:solidFill>
                  <a:srgbClr val="C0000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ห้องน้ำสำหรับ</a:t>
            </a:r>
            <a:r>
              <a:rPr lang="th-TH" sz="2900" b="1" dirty="0">
                <a:solidFill>
                  <a:srgbClr val="C0000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คนพิการ </a:t>
            </a:r>
          </a:p>
          <a:p>
            <a:pPr algn="l"/>
            <a:r>
              <a:rPr lang="th-TH" sz="2900" b="1" dirty="0" smtClean="0">
                <a:solidFill>
                  <a:srgbClr val="C0000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                        -  มี</a:t>
            </a:r>
            <a:r>
              <a:rPr lang="th-TH" sz="2900" b="1" dirty="0">
                <a:solidFill>
                  <a:srgbClr val="C00000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ที่จอดรถช่องพิเศษสาหรับคนพิการ </a:t>
            </a:r>
          </a:p>
        </p:txBody>
      </p:sp>
      <p:pic>
        <p:nvPicPr>
          <p:cNvPr id="1026" name="Picture 2" descr="D:\แป้ง\งาน อบต\โลโก้\logo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6333"/>
            <a:ext cx="15049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4" descr="รายการ 97+ ภาพ รูป คน พิการ ครบถ้วน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8" name="Picture 20" descr="ที่จอดรถสำหรับคนพิการ | มองญี่ปุ่น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95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8" y="5275715"/>
            <a:ext cx="1228066" cy="1505325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96000"/>
              </a:schemeClr>
            </a:glow>
            <a:outerShdw blurRad="50800" dist="38100" algn="l" rotWithShape="0">
              <a:prstClr val="blac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280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117</Words>
  <Application>Microsoft Office PowerPoint</Application>
  <PresentationFormat>นำเสนอทางหน้าจอ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ชุดรูปแบบของ Office</vt:lpstr>
      <vt:lpstr>       องค์การบริหารส่วนตำบลไร่ใหม่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องค์การบริหารส่วนตำบลไร่ใหม่</dc:title>
  <dc:creator>SVOA</dc:creator>
  <cp:lastModifiedBy>SVOA</cp:lastModifiedBy>
  <cp:revision>13</cp:revision>
  <dcterms:created xsi:type="dcterms:W3CDTF">2024-01-02T07:30:45Z</dcterms:created>
  <dcterms:modified xsi:type="dcterms:W3CDTF">2024-01-17T06:01:02Z</dcterms:modified>
</cp:coreProperties>
</file>